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238" r:id="rId3"/>
    <p:sldId id="1239" r:id="rId4"/>
    <p:sldId id="1240" r:id="rId5"/>
    <p:sldId id="1242" r:id="rId6"/>
    <p:sldId id="1243" r:id="rId7"/>
    <p:sldId id="1247" r:id="rId8"/>
    <p:sldId id="1249" r:id="rId9"/>
    <p:sldId id="1250" r:id="rId10"/>
    <p:sldId id="1251" r:id="rId11"/>
    <p:sldId id="1252" r:id="rId12"/>
    <p:sldId id="1254" r:id="rId13"/>
    <p:sldId id="1256" r:id="rId14"/>
    <p:sldId id="1241" r:id="rId15"/>
    <p:sldId id="1261" r:id="rId16"/>
    <p:sldId id="1263" r:id="rId17"/>
    <p:sldId id="1265" r:id="rId18"/>
    <p:sldId id="1260" r:id="rId19"/>
    <p:sldId id="1264" r:id="rId20"/>
    <p:sldId id="1270" r:id="rId21"/>
    <p:sldId id="1266" r:id="rId22"/>
    <p:sldId id="1267" r:id="rId23"/>
    <p:sldId id="1269" r:id="rId24"/>
    <p:sldId id="1271" r:id="rId25"/>
    <p:sldId id="1272" r:id="rId26"/>
    <p:sldId id="1274" r:id="rId27"/>
    <p:sldId id="1276" r:id="rId28"/>
    <p:sldId id="1277" r:id="rId29"/>
    <p:sldId id="1279" r:id="rId30"/>
    <p:sldId id="1281" r:id="rId31"/>
    <p:sldId id="1282" r:id="rId32"/>
    <p:sldId id="1284" r:id="rId33"/>
    <p:sldId id="1285" r:id="rId34"/>
    <p:sldId id="1286" r:id="rId35"/>
    <p:sldId id="1288" r:id="rId36"/>
    <p:sldId id="1289"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037342"/>
            <a:ext cx="11523345" cy="383181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考点过关整合    </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七</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年级上</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册</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一单元  成长的节拍</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862322"/>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易混点拨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习方式和学习方法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习方式是指学生在进行学习活动时所表现出的具有偏好性的行为方式与行为特征。学习方法是通过学习实践总结出的快速掌握知识的方法。学习方式相对稳定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学习方法相对灵活。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3222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确认识自己的重要性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）促进自我发展。有助于我们增强对自己的信心，更好地发展自己的能力。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）促进与他人的交往。有助于我们认识到自己离不开他人和社会，从而更好地理解、宽容和善待他人，与他人积极互动。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7.eps" descr="id:2147494120;FounderCES"/>
          <p:cNvPicPr/>
          <p:nvPr/>
        </p:nvPicPr>
        <p:blipFill>
          <a:blip r:embed="rId2"/>
          <a:stretch>
            <a:fillRect/>
          </a:stretch>
        </p:blipFill>
        <p:spPr>
          <a:xfrm>
            <a:off x="487208" y="1938049"/>
            <a:ext cx="1480442" cy="377851"/>
          </a:xfrm>
          <a:prstGeom prst="rect">
            <a:avLst/>
          </a:prstGeom>
        </p:spPr>
      </p:pic>
    </p:spTree>
    <p:extLst>
      <p:ext uri="{BB962C8B-B14F-4D97-AF65-F5344CB8AC3E}">
        <p14:creationId xmlns:p14="http://schemas.microsoft.com/office/powerpoint/2010/main" val="3127468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4989"/>
            <a:ext cx="11485848" cy="3970318"/>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识自己的途径及意义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自我评价：自我观察和分析；与他人比较。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他人评价。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恰当的自我评价帮助我们接受自己；帮助我们调节和控制自己的行为。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他人评价有助于我们形成对自己更为客观、完整、清晰的认识。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8.eps" descr="id:2147494127;FounderCES"/>
          <p:cNvPicPr/>
          <p:nvPr/>
        </p:nvPicPr>
        <p:blipFill>
          <a:blip r:embed="rId2"/>
          <a:stretch>
            <a:fillRect/>
          </a:stretch>
        </p:blipFill>
        <p:spPr>
          <a:xfrm>
            <a:off x="497889" y="1702378"/>
            <a:ext cx="1421279" cy="366054"/>
          </a:xfrm>
          <a:prstGeom prst="rect">
            <a:avLst/>
          </a:prstGeom>
        </p:spPr>
      </p:pic>
    </p:spTree>
    <p:extLst>
      <p:ext uri="{BB962C8B-B14F-4D97-AF65-F5344CB8AC3E}">
        <p14:creationId xmlns:p14="http://schemas.microsoft.com/office/powerpoint/2010/main" val="3939937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们应该如何正确对待他人评价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）态度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重视他人的态度与评价，客观冷静分析，既不能盲从，也不能忽视。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用理性的心态面对他人的评价。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用心聆听。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勇于面对。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平静拒绝。</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9.eps" descr="id:2147494134;FounderCES"/>
          <p:cNvPicPr/>
          <p:nvPr/>
        </p:nvPicPr>
        <p:blipFill>
          <a:blip r:embed="rId2"/>
          <a:stretch>
            <a:fillRect/>
          </a:stretch>
        </p:blipFill>
        <p:spPr>
          <a:xfrm>
            <a:off x="453167" y="1856464"/>
            <a:ext cx="1502064" cy="386773"/>
          </a:xfrm>
          <a:prstGeom prst="rect">
            <a:avLst/>
          </a:prstGeom>
        </p:spPr>
      </p:pic>
    </p:spTree>
    <p:extLst>
      <p:ext uri="{BB962C8B-B14F-4D97-AF65-F5344CB8AC3E}">
        <p14:creationId xmlns:p14="http://schemas.microsoft.com/office/powerpoint/2010/main" val="3204977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7031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观点辨析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纳自己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就要接纳自己的全部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包括缺点。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这种观点是错误的。缺点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是指人的短处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欠缺之处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其与优点相对。缺陷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是指欠缺或不够完备的地方。接纳自己要接纳自己的全部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包括自己不完美的地方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缺陷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但不是缺点。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自知者明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指要正确认识自己。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如</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何做更好的自己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）扬长避短，善于利用自己的优点和长处，最大限度地展示自己的才华。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）主动改正缺点。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）不断激发自己的潜能。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）在为他人、为社会带来福祉的过程中实现。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）要学会接纳与欣赏自己。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556866" y="1512046"/>
            <a:ext cx="1738205" cy="397305"/>
          </a:xfrm>
          <a:prstGeom prst="rect">
            <a:avLst/>
          </a:prstGeom>
        </p:spPr>
      </p:pic>
    </p:spTree>
    <p:extLst>
      <p:ext uri="{BB962C8B-B14F-4D97-AF65-F5344CB8AC3E}">
        <p14:creationId xmlns:p14="http://schemas.microsoft.com/office/powerpoint/2010/main" val="167069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怎</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样激发自己的潜能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）珍视自己的兴趣爱好，专注自己喜爱的领域。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）广泛参与多方面的活动，发现他人和社会对自己的需要。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）积极合作，与他人共同完成任务。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11.eps" descr="id:2147494148;FounderCES"/>
          <p:cNvPicPr/>
          <p:nvPr/>
        </p:nvPicPr>
        <p:blipFill>
          <a:blip r:embed="rId2"/>
          <a:stretch>
            <a:fillRect/>
          </a:stretch>
        </p:blipFill>
        <p:spPr>
          <a:xfrm>
            <a:off x="544401" y="898018"/>
            <a:ext cx="1721409" cy="387306"/>
          </a:xfrm>
          <a:prstGeom prst="rect">
            <a:avLst/>
          </a:prstGeom>
        </p:spPr>
      </p:pic>
      <p:sp>
        <p:nvSpPr>
          <p:cNvPr id="4" name="内容占位符 1"/>
          <p:cNvSpPr txBox="1">
            <a:spLocks/>
          </p:cNvSpPr>
          <p:nvPr/>
        </p:nvSpPr>
        <p:spPr bwMode="auto">
          <a:xfrm>
            <a:off x="513254"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役其所长</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则事无废功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避其所短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则世无弃材矣。</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这句话意为发挥自己的长处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很容易走向成功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有效地避开人的短处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这样世界上就不会出现可废弃的人才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强调要扬长避短。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69165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中学时代是人生中最重要的时代。（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易错辨析DF.eps" descr="id:2147494155;FounderCES"/>
          <p:cNvPicPr/>
          <p:nvPr/>
        </p:nvPicPr>
        <p:blipFill>
          <a:blip r:embed="rId2"/>
          <a:stretch>
            <a:fillRect/>
          </a:stretch>
        </p:blipFill>
        <p:spPr>
          <a:xfrm>
            <a:off x="569893" y="764704"/>
            <a:ext cx="11050627" cy="519274"/>
          </a:xfrm>
          <a:prstGeom prst="rect">
            <a:avLst/>
          </a:prstGeom>
        </p:spPr>
      </p:pic>
      <p:sp>
        <p:nvSpPr>
          <p:cNvPr id="5" name="矩形 4"/>
          <p:cNvSpPr/>
          <p:nvPr/>
        </p:nvSpPr>
        <p:spPr>
          <a:xfrm>
            <a:off x="5735166" y="167924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矩形 6"/>
          <p:cNvSpPr/>
          <p:nvPr/>
        </p:nvSpPr>
        <p:spPr>
          <a:xfrm>
            <a:off x="342123" y="2052222"/>
            <a:ext cx="11504580" cy="1200329"/>
          </a:xfrm>
          <a:prstGeom prst="rect">
            <a:avLst/>
          </a:prstGeom>
        </p:spPr>
        <p:txBody>
          <a:bodyPr wrap="square">
            <a:spAutoFit/>
          </a:bodyPr>
          <a:lstStyle/>
          <a:p>
            <a:pPr algn="just">
              <a:lnSpc>
                <a:spcPct val="15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中</a:t>
            </a:r>
            <a:r>
              <a:rPr lang="zh-CN" altLang="zh-CN" sz="2400">
                <a:cs typeface="Times New Roman" panose="02020603050405020304" pitchFamily="18" charset="0"/>
              </a:rPr>
              <a:t>学时代是人生发展的一个新阶段，可以为我们的一生奠定重要基础，但不是最重要</a:t>
            </a:r>
            <a:r>
              <a:rPr lang="zh-CN" altLang="zh-CN" sz="2400" smtClean="0">
                <a:cs typeface="Times New Roman" panose="02020603050405020304" pitchFamily="18" charset="0"/>
              </a:rPr>
              <a:t>的</a:t>
            </a:r>
            <a:endParaRPr lang="zh-CN" altLang="zh-CN" sz="900">
              <a:solidFill>
                <a:srgbClr val="000000"/>
              </a:solidFill>
              <a:cs typeface="Times New Roman" panose="02020603050405020304" pitchFamily="18" charset="0"/>
            </a:endParaRPr>
          </a:p>
        </p:txBody>
      </p:sp>
      <p:sp>
        <p:nvSpPr>
          <p:cNvPr id="8" name="内容占位符 1"/>
          <p:cNvSpPr txBox="1">
            <a:spLocks/>
          </p:cNvSpPr>
          <p:nvPr/>
        </p:nvSpPr>
        <p:spPr bwMode="auto">
          <a:xfrm>
            <a:off x="360854" y="326747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付出努力就能实现梦想。（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a:t>
            </a:r>
          </a:p>
          <a:p>
            <a:pPr eaLnBrk="1"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4511030" y="3351557"/>
            <a:ext cx="478016" cy="523220"/>
          </a:xfrm>
          <a:prstGeom prst="rect">
            <a:avLst/>
          </a:prstGeom>
        </p:spPr>
        <p:txBody>
          <a:bodyPr wrap="none">
            <a:spAutoFit/>
          </a:bodyPr>
          <a:lstStyle/>
          <a:p>
            <a:r>
              <a:rPr lang="en-US" altLang="zh-CN">
                <a:ea typeface="Times New Roman" panose="02020603050405020304" pitchFamily="18" charset="0"/>
              </a:rPr>
              <a:t>✕</a:t>
            </a:r>
            <a:endParaRPr lang="zh-CN" altLang="en-US"/>
          </a:p>
        </p:txBody>
      </p:sp>
      <p:sp>
        <p:nvSpPr>
          <p:cNvPr id="10" name="矩形 9"/>
          <p:cNvSpPr/>
          <p:nvPr/>
        </p:nvSpPr>
        <p:spPr>
          <a:xfrm>
            <a:off x="342122" y="3750541"/>
            <a:ext cx="11585731" cy="1200329"/>
          </a:xfrm>
          <a:prstGeom prst="rect">
            <a:avLst/>
          </a:prstGeom>
        </p:spPr>
        <p:txBody>
          <a:bodyPr wrap="square">
            <a:spAutoFit/>
          </a:bodyPr>
          <a:lstStyle/>
          <a:p>
            <a:pPr algn="just">
              <a:lnSpc>
                <a:spcPct val="15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努</a:t>
            </a:r>
            <a:r>
              <a:rPr lang="zh-CN" altLang="zh-CN" sz="2400">
                <a:cs typeface="Times New Roman" panose="02020603050405020304" pitchFamily="18" charset="0"/>
              </a:rPr>
              <a:t>力是梦想与现实之间的桥梁，实现梦想需要努力，努力使我们更接近梦想，但不一定能实现梦</a:t>
            </a:r>
            <a:r>
              <a:rPr lang="zh-CN" altLang="zh-CN" sz="2400" smtClean="0">
                <a:cs typeface="Times New Roman" panose="02020603050405020304" pitchFamily="18" charset="0"/>
              </a:rPr>
              <a:t>想</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1200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1420"/>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中学时代，我们的主要任务就是学习，考上理想高中，其他的都不重要。（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893864" y="1420756"/>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7" name="内容占位符 1"/>
          <p:cNvSpPr txBox="1">
            <a:spLocks/>
          </p:cNvSpPr>
          <p:nvPr/>
        </p:nvSpPr>
        <p:spPr bwMode="auto">
          <a:xfrm>
            <a:off x="360854" y="180143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中学阶段，学习是我们的重要任务。初中阶段的学习，包括知识的获取，还包括各种能力的培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养</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04282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做更好的自己，就是要善于利用自己的优点和长处，避开自己的缺点。（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a:t>
            </a:r>
          </a:p>
          <a:p>
            <a:pPr eaLnBrk="1"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10617456" y="3172162"/>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10" name="内容占位符 1"/>
          <p:cNvSpPr txBox="1">
            <a:spLocks/>
          </p:cNvSpPr>
          <p:nvPr/>
        </p:nvSpPr>
        <p:spPr bwMode="auto">
          <a:xfrm>
            <a:off x="360854" y="351800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做更好的自己，要学会扬长避短。就是要善于利用自己的优点和长处，对自己的缺点要改正，而不是避</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377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0133"/>
            <a:ext cx="11485848" cy="175432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做更好的自己，就是要善于利用自己的优点和长处，避开自己的缺点。（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617456" y="1669469"/>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4" name="内容占位符 1"/>
          <p:cNvSpPr txBox="1">
            <a:spLocks/>
          </p:cNvSpPr>
          <p:nvPr/>
        </p:nvSpPr>
        <p:spPr bwMode="auto">
          <a:xfrm>
            <a:off x="360854" y="345280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学习是立身做人的永恒主题，也是我们一生中的基本任务。（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改正：</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95001" y="3582143"/>
            <a:ext cx="436338" cy="461665"/>
          </a:xfrm>
          <a:prstGeom prst="rect">
            <a:avLst/>
          </a:prstGeom>
        </p:spPr>
        <p:txBody>
          <a:bodyPr wrap="none">
            <a:spAutoFit/>
          </a:bodyPr>
          <a:lstStyle/>
          <a:p>
            <a:r>
              <a:rPr lang="en-US" altLang="zh-CN" sz="2400">
                <a:ea typeface="Times New Roman" panose="02020603050405020304" pitchFamily="18" charset="0"/>
              </a:rPr>
              <a:t>✕</a:t>
            </a:r>
            <a:endParaRPr lang="zh-CN" altLang="en-US"/>
          </a:p>
        </p:txBody>
      </p:sp>
      <p:sp>
        <p:nvSpPr>
          <p:cNvPr id="6" name="内容占位符 2"/>
          <p:cNvSpPr txBox="1">
            <a:spLocks/>
          </p:cNvSpPr>
          <p:nvPr/>
        </p:nvSpPr>
        <p:spPr bwMode="auto">
          <a:xfrm>
            <a:off x="360854" y="2050151"/>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做更好的自己，要学会扬长避短。就是要善于利用自己的优点和长处，对自己的缺点要改正，而不是避</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3"/>
          <p:cNvSpPr txBox="1">
            <a:spLocks/>
          </p:cNvSpPr>
          <p:nvPr/>
        </p:nvSpPr>
        <p:spPr bwMode="auto">
          <a:xfrm>
            <a:off x="360854" y="394342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学习是立身做人的永恒主题，也是报国为民的重要基</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1557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知识导图DF.eps" descr="id:2147494057;FounderCES"/>
          <p:cNvPicPr/>
          <p:nvPr/>
        </p:nvPicPr>
        <p:blipFill>
          <a:blip r:embed="rId2"/>
          <a:stretch>
            <a:fillRect/>
          </a:stretch>
        </p:blipFill>
        <p:spPr>
          <a:xfrm>
            <a:off x="455540" y="747452"/>
            <a:ext cx="11279332" cy="529936"/>
          </a:xfrm>
          <a:prstGeom prst="rect">
            <a:avLst/>
          </a:prstGeom>
        </p:spPr>
      </p:pic>
      <p:pic>
        <p:nvPicPr>
          <p:cNvPr id="4" name="JG7-1.eps" descr="id:2147494064;FounderCES"/>
          <p:cNvPicPr/>
          <p:nvPr/>
        </p:nvPicPr>
        <p:blipFill>
          <a:blip r:embed="rId3"/>
          <a:stretch>
            <a:fillRect/>
          </a:stretch>
        </p:blipFill>
        <p:spPr>
          <a:xfrm>
            <a:off x="3142878" y="1484784"/>
            <a:ext cx="5755773" cy="5018459"/>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08230"/>
          </a:xfrm>
        </p:spPr>
        <p:txBody>
          <a:bodyPr/>
          <a:lstStyle/>
          <a:p>
            <a:pPr hangingPunct="0">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青青校园，豆蔻年华。我们最美的青春在中学度过，有的人，梦想起于中学，激励一生奋斗；有的人，成就始于中学，奠定事业根基。这表明中学时代（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决定着未来的人生价值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见证着一个人从少年到青年的生命进阶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是人生发展的一个新阶段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可以为我们的一生奠定重要基础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提分优练DF.eps" descr="id:2147494162;FounderCES"/>
          <p:cNvPicPr/>
          <p:nvPr/>
        </p:nvPicPr>
        <p:blipFill>
          <a:blip r:embed="rId2"/>
          <a:stretch>
            <a:fillRect/>
          </a:stretch>
        </p:blipFill>
        <p:spPr>
          <a:xfrm>
            <a:off x="303140" y="692696"/>
            <a:ext cx="11584132" cy="544368"/>
          </a:xfrm>
          <a:prstGeom prst="rect">
            <a:avLst/>
          </a:prstGeom>
        </p:spPr>
      </p:pic>
      <p:sp>
        <p:nvSpPr>
          <p:cNvPr id="5" name="矩形 4"/>
          <p:cNvSpPr/>
          <p:nvPr/>
        </p:nvSpPr>
        <p:spPr>
          <a:xfrm>
            <a:off x="10026768" y="2547652"/>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2655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algn="dist" hangingPunct="0">
              <a:spcAft>
                <a:spcPts val="0"/>
              </a:spcAft>
            </a:pP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本题考查中学时代的价值。分析题干可知，材料强调了中学时代的价值和意义。中学时代见证着一个人从少年到青年的生命进阶，是人生发展的一个新阶段，可以为我们的一生奠定重要基础，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的说法太绝对，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68400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要想了解自己，最好问问别人。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但有同学说我性格内向，也有同学说我性格外向。面对不同人的评价，我们应该（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忽略他人看法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客观冷静分析</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慎重结交朋友</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接纳所有观点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07574" y="264030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77693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3675063"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）下面漫画《鱼》启示我们（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75063"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正确认识自己</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3675063" algn="l"/>
                <a:tab pos="98615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欣赏自己优点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75063"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改正自身缺点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3675063" algn="l"/>
                <a:tab pos="98615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勇敢面对逆境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11m.jpg" descr="id:2147494169;FounderCES"/>
          <p:cNvPicPr/>
          <p:nvPr/>
        </p:nvPicPr>
        <p:blipFill>
          <a:blip r:embed="rId2"/>
          <a:stretch>
            <a:fillRect/>
          </a:stretch>
        </p:blipFill>
        <p:spPr>
          <a:xfrm>
            <a:off x="4554455" y="1340768"/>
            <a:ext cx="2308657" cy="1744395"/>
          </a:xfrm>
          <a:prstGeom prst="rect">
            <a:avLst/>
          </a:prstGeom>
        </p:spPr>
      </p:pic>
      <p:sp>
        <p:nvSpPr>
          <p:cNvPr id="5" name="矩形 4"/>
          <p:cNvSpPr/>
          <p:nvPr/>
        </p:nvSpPr>
        <p:spPr>
          <a:xfrm>
            <a:off x="5573106" y="2896066"/>
            <a:ext cx="492443" cy="576248"/>
          </a:xfrm>
          <a:prstGeom prst="rect">
            <a:avLst/>
          </a:prstGeom>
        </p:spPr>
        <p:txBody>
          <a:bodyPr wrap="none">
            <a:spAutoFit/>
          </a:bodyPr>
          <a:lstStyle/>
          <a:p>
            <a:pPr algn="just">
              <a:lnSpc>
                <a:spcPct val="150000"/>
              </a:lnSpc>
              <a:spcAft>
                <a:spcPts val="0"/>
              </a:spcAft>
            </a:pPr>
            <a:r>
              <a:rPr lang="zh-CN" altLang="zh-CN" sz="2400" b="0">
                <a:solidFill>
                  <a:srgbClr val="000000"/>
                </a:solidFill>
                <a:cs typeface="Times New Roman" panose="02020603050405020304" pitchFamily="18" charset="0"/>
              </a:rPr>
              <a:t>鱼</a:t>
            </a:r>
            <a:endParaRPr lang="zh-CN" altLang="zh-CN" sz="1200" b="0">
              <a:solidFill>
                <a:srgbClr val="000000"/>
              </a:solidFill>
              <a:cs typeface="Times New Roman" panose="02020603050405020304" pitchFamily="18" charset="0"/>
            </a:endParaRPr>
          </a:p>
        </p:txBody>
      </p:sp>
      <p:sp>
        <p:nvSpPr>
          <p:cNvPr id="6"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本题考查正确认识自己。观察漫画内容，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小溪里，我很大；大海里，我很小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是能够正确认识自己的表现，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正确；题干中体现的是既看到自己的优点，也看到自己的缺点，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与题意不符；题干中体现的是正视自己的优缺点，没有体现改正缺点或勇于面对逆境，</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7077440" y="879103"/>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35125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苟日新，日日新，又日新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中学时代对我们来说意味着迎来许多新的朋友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进入中学时代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新的要求激励我们不断实现自我超越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中学生活为我们的发展提供新的机会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进入中学时代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我们要确立新的远大志向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9049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苟日新，日日新，又日新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选自中国儒家经典《礼记</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大学》，意思是如果能够一天新，就应保持天天新，新了还要更新，激励我们不断实现自我超越，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772670" y="1303264"/>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60605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77820"/>
          </a:xfrm>
        </p:spPr>
        <p:txBody>
          <a:bodyPr/>
          <a:lstStyle/>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苏州吴中区、相城区、吴江区一模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）不同的学习方式在我们脑袋里的知识留存率是不同的，单一的学习方式不利于学习效率的提高。这给我们的启示是（　　）</a:t>
            </a: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要注重社会实践</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运用多元学习方法</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要学会合作学习</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必须保持学习兴趣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2.jpg" descr="id:2147494176;FounderCES"/>
          <p:cNvPicPr/>
          <p:nvPr/>
        </p:nvPicPr>
        <p:blipFill>
          <a:blip r:embed="rId2"/>
          <a:stretch>
            <a:fillRect/>
          </a:stretch>
        </p:blipFill>
        <p:spPr>
          <a:xfrm>
            <a:off x="5258407" y="1844824"/>
            <a:ext cx="3220756" cy="2271792"/>
          </a:xfrm>
          <a:prstGeom prst="rect">
            <a:avLst/>
          </a:prstGeom>
        </p:spPr>
      </p:pic>
      <p:sp>
        <p:nvSpPr>
          <p:cNvPr id="4" name="内容占位符 1"/>
          <p:cNvSpPr txBox="1">
            <a:spLocks/>
          </p:cNvSpPr>
          <p:nvPr/>
        </p:nvSpPr>
        <p:spPr bwMode="auto">
          <a:xfrm>
            <a:off x="360854" y="414908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本题考查学会学习。注重社会实践、合作学习、保持学习兴趣，在图片中均未体现，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不符合题意；图片表明了不同的学习方式在我们脑袋中的知识留存率是不同的，单一的学习方式不利于学习效率的提高，这启示我们要运用多元学习方法，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0199662" y="1365907"/>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738123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70564"/>
          </a:xfrm>
        </p:spPr>
        <p:txBody>
          <a:bodyPr/>
          <a:lstStyle/>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南通通州区、如东县一模</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）关节松弛、消化道病变、心肾功能异常、免疫系统异常的罕见病女孩刘开心，尽管疾病带来很多不便，但她一直坚持发掘自己的生命潜能，中央美院毕业、纽约大学读研，写诗、画画、出书</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她说：</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每个人都是特别的、自由的、灵动的存在，哪怕那是不完美的你。</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从她的身上我们学习到（　　）</a:t>
            </a: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正确认识自己</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可以促进自我发展</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正确认识自己</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可以促进与人交往</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做更好的自己</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需要学会接纳自己</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做更好的自己</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需要主动改正缺点</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sz="2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487694" y="242088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0113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9014"/>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工欲善其事，必先利其器。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从学会学习的角度看就是要（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掌握科学有效的学习方法</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保持对学习的兴趣与爱好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善于选择不同的学习内容</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确立远大志向和学习目标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19542" y="1029858"/>
            <a:ext cx="444352" cy="523220"/>
          </a:xfrm>
          <a:prstGeom prst="rect">
            <a:avLst/>
          </a:prstGeom>
        </p:spPr>
        <p:txBody>
          <a:bodyPr wrap="none">
            <a:spAutoFit/>
          </a:bodyPr>
          <a:lstStyle/>
          <a:p>
            <a:r>
              <a:rPr lang="en-US" altLang="zh-CN" smtClean="0"/>
              <a:t>A</a:t>
            </a:r>
            <a:endParaRPr lang="zh-CN" altLang="en-US"/>
          </a:p>
        </p:txBody>
      </p:sp>
      <p:sp>
        <p:nvSpPr>
          <p:cNvPr id="4" name="内容占位符 1"/>
          <p:cNvSpPr txBox="1">
            <a:spLocks/>
          </p:cNvSpPr>
          <p:nvPr/>
        </p:nvSpPr>
        <p:spPr bwMode="auto">
          <a:xfrm>
            <a:off x="360854" y="363903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本题考查掌握学习方法。</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工欲善其事，必先利其器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的意思是工匠想要使他的工作做好，一定要先让工具锋利，比喻要做好一件事，准备工作非常重要。在学习中，掌握科学有效的学习方法就如同工匠拥有了锋利的工具，能够提高学习效率和效果，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均与题干主旨不符，排除。</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8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青春，是生命旅途中一个崭新的起点，是人生画卷中最华美的篇章。青春蕴含无穷潜能，青春奋进的步伐永不停歇。这告诉我们要（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从容应对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肆意而为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积极进取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坚持不懈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编织梦想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张扬个性</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求同存异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以礼待人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93464" y="2028311"/>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883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苏州工业园区一模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）某科技公司创始人，小时候的他内心充满自我怀疑，英语课成了噩梦，老师直言不讳的评价让他一度怀疑自己。然而数理化的天赋和对机械的热爱成了他的避风港。这启示我们（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要学会掌握科学的学习方法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只要保持对学习的兴趣就能够成功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要扬长避短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做更好的自己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重视并全盘接受他人的态度与评价</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86526" y="2545807"/>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0086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21402"/>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学时代对人生发展的重要意义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）中学时代是人生发展的一个新阶段，可以为我们的一生奠定重要基础。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）中学时代见证着一个人从少年到青年的生命进阶。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）中学生活，对我们来说意味着新的机会和可能，也意味着新的目标和挑战。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考点梳理DF.eps" descr="id:2147494071;FounderCES"/>
          <p:cNvPicPr/>
          <p:nvPr/>
        </p:nvPicPr>
        <p:blipFill>
          <a:blip r:embed="rId2"/>
          <a:stretch>
            <a:fillRect/>
          </a:stretch>
        </p:blipFill>
        <p:spPr>
          <a:xfrm>
            <a:off x="691146" y="764704"/>
            <a:ext cx="10808120" cy="508000"/>
          </a:xfrm>
          <a:prstGeom prst="rect">
            <a:avLst/>
          </a:prstGeom>
        </p:spPr>
      </p:pic>
      <p:pic>
        <p:nvPicPr>
          <p:cNvPr id="4" name="ZK考点1.eps" descr="id:2147494078;FounderCES"/>
          <p:cNvPicPr/>
          <p:nvPr/>
        </p:nvPicPr>
        <p:blipFill>
          <a:blip r:embed="rId3"/>
          <a:stretch>
            <a:fillRect/>
          </a:stretch>
        </p:blipFill>
        <p:spPr>
          <a:xfrm>
            <a:off x="551922" y="1560174"/>
            <a:ext cx="1466797" cy="377851"/>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）自我认知是智慧的开端。下列名言能够体现这一观点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业精于勤荒于嬉</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积跬步以至千里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天生我材必有用</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人贵有自知之明</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1411510"/>
            <a:ext cx="407484" cy="461665"/>
          </a:xfrm>
          <a:prstGeom prst="rect">
            <a:avLst/>
          </a:prstGeom>
        </p:spPr>
        <p:txBody>
          <a:bodyPr wrap="none">
            <a:spAutoFit/>
          </a:bodyPr>
          <a:lstStyle/>
          <a:p>
            <a:r>
              <a:rPr lang="en-US" altLang="zh-CN" sz="2400" smtClean="0"/>
              <a:t>D</a:t>
            </a:r>
            <a:endParaRPr lang="zh-CN" altLang="en-US"/>
          </a:p>
        </p:txBody>
      </p:sp>
      <p:sp>
        <p:nvSpPr>
          <p:cNvPr id="4" name="内容占位符 1"/>
          <p:cNvSpPr txBox="1">
            <a:spLocks/>
          </p:cNvSpPr>
          <p:nvPr/>
        </p:nvSpPr>
        <p:spPr bwMode="auto">
          <a:xfrm>
            <a:off x="360854" y="2899701"/>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本题考查正确认识自己的意义。自我认知是智慧的开端，说明正确认识自己很重要。</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人贵有自知之明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也是说明人要正确认识自己，正确认识自己，可以促进自我发展，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说法正确；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业精于勤荒于嬉</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的意思是学业或事业的成功源于勤奋，而荒废则因沉迷玩乐，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积跬步以至千里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比喻做事只要努力不懈，最终可获得成功，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天生我材必有用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说明人要自信，</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与题意不符。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82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无锡滨湖区一模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）中国奥运史上首枚网球女单金牌获得者在《人民日报》上撰文写道：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一路走来，即使在最困难的时候，我也从来没有退缩。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其实不管选择什么运动，都要学会热爱和享受，朝着目标勇敢坚定地走下去。远大的梦想，唯有坚持才能抵达。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这启示我们（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要勇于战胜困难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发掘出生命的力量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只有不懈奋斗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才能让梦想照进现实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要正确认识自己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学会不断改正缺点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兴趣是最大的动力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有兴趣就会成功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690813" algn="l"/>
                <a:tab pos="5645150" algn="l"/>
                <a:tab pos="842803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150476" y="2513148"/>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81612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苏州工业园区二模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）下面漫画启示我们要（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树立远大理想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全面了解竞争对手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正确认识自己和他人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用发展的眼光看待他人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062252" y="2239521"/>
            <a:ext cx="3536425" cy="1990386"/>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7895406" y="2330729"/>
            <a:ext cx="3276660" cy="1824168"/>
          </a:xfrm>
          <a:prstGeom prst="rect">
            <a:avLst/>
          </a:prstGeom>
        </p:spPr>
      </p:pic>
      <p:sp>
        <p:nvSpPr>
          <p:cNvPr id="6" name="矩形 5"/>
          <p:cNvSpPr/>
          <p:nvPr/>
        </p:nvSpPr>
        <p:spPr>
          <a:xfrm>
            <a:off x="7841623" y="1768002"/>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925187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8665"/>
            <a:ext cx="11485848" cy="4598567"/>
          </a:xfrm>
        </p:spPr>
        <p:txBody>
          <a:bodyPr/>
          <a:lstStyle/>
          <a:p>
            <a:pPr hangingPunct="0">
              <a:spcAft>
                <a:spcPts val="0"/>
              </a:spcAft>
            </a:pPr>
            <a:r>
              <a:rPr lang="zh-CN" altLang="zh-CN" sz="22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常州一模</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）阅读材料，完成下面任务。</a:t>
            </a:r>
          </a:p>
          <a:p>
            <a:pPr hangingPunct="0">
              <a:spcAft>
                <a:spcPts val="0"/>
              </a:spcAft>
            </a:pP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在历史的长河中</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榜样人物宛如璀璨星辰照亮我们前行的道路。周恩来</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在书斋中苦读、在外交舞台上睿智周旋</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把中华崛起之理想变成一桩桩外交胜利的谋略</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王永志</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在实验室里钻研、在发射场精心筹备</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让中国载人航天的蓝图成为一次次火箭腾空的壮举</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某乒乓球运动员</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根据自身运动天赋与不懈追求</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在训练馆中挥拍如雨、在赛场上沉着应变</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使五星红旗在赛场上一次次冉冉升起</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某国产动画电影导演</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凭借对漫画的热爱</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专注动漫创作</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与多家制作公司合作</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精心打造系列电影</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让全球华人为之骄傲。</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我们正值青春年少</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人生拥有无限可能。我们要以模范人物为榜样</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追求美好人生。</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9412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结合材料和自身实际，谈谈我们应该如何做更好的自己，追求美好人生。（</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26979"/>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我们正值青春年少，应树立远大理想，明确人生目标，将个人追求与国家、社会发展需求相结合，努力实现自我价值。</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我们应珍惜学习机会，努力掌握科学知识和过硬技能，不断提升自身能力，为未来打下坚实基础。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我们应根据自身兴趣和特长，正确认识自己，找到适合自己的发展方向，发掘潜能，并不断追求卓越，做到最好。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我们应保持乐观向上的心态，热爱生活，珍惜青春时光，努力创造属于自己的精彩人生。</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4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7474"/>
          </a:xfrm>
        </p:spPr>
        <p:txBody>
          <a:bodyPr/>
          <a:lstStyle/>
          <a:p>
            <a:pPr hangingPunct="0">
              <a:lnSpc>
                <a:spcPct val="130000"/>
              </a:lnSpc>
              <a:spcAft>
                <a:spcPts val="0"/>
              </a:spcAf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临近考试</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小雨决定从现在开始投入学习中</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开启学习之旅。但是</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他在学习中遇到了一些问题。考完试后的小雨很失落</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都这么努力了</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还是没有考好</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感觉努力也没有什么用。</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）请你结合所学知识，帮助小雨同学出谋划策，完成下列表格。（</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027246787"/>
              </p:ext>
            </p:extLst>
          </p:nvPr>
        </p:nvGraphicFramePr>
        <p:xfrm>
          <a:off x="524593" y="2053594"/>
          <a:ext cx="10971213" cy="3744468"/>
        </p:xfrm>
        <a:graphic>
          <a:graphicData uri="http://schemas.openxmlformats.org/drawingml/2006/table">
            <a:tbl>
              <a:tblPr firstRow="1" firstCol="1" bandRow="1"/>
              <a:tblGrid>
                <a:gridCol w="6592926">
                  <a:extLst>
                    <a:ext uri="{9D8B030D-6E8A-4147-A177-3AD203B41FA5}">
                      <a16:colId xmlns:a16="http://schemas.microsoft.com/office/drawing/2014/main" val="846147252"/>
                    </a:ext>
                  </a:extLst>
                </a:gridCol>
                <a:gridCol w="4378287">
                  <a:extLst>
                    <a:ext uri="{9D8B030D-6E8A-4147-A177-3AD203B41FA5}">
                      <a16:colId xmlns:a16="http://schemas.microsoft.com/office/drawing/2014/main" val="592338790"/>
                    </a:ext>
                  </a:extLst>
                </a:gridCol>
              </a:tblGrid>
              <a:tr h="0">
                <a:tc>
                  <a:txBody>
                    <a:bodyPr/>
                    <a:lstStyle/>
                    <a:p>
                      <a:pPr algn="ctr" hangingPunct="0">
                        <a:lnSpc>
                          <a:spcPct val="130000"/>
                        </a:lnSpc>
                        <a:spcAft>
                          <a:spcPts val="0"/>
                        </a:spcAft>
                      </a:pPr>
                      <a:r>
                        <a:rPr lang="zh-CN" sz="2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zh-CN" sz="21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对策</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1268485"/>
                  </a:ext>
                </a:extLst>
              </a:tr>
              <a:tr h="0">
                <a:tc>
                  <a:txBody>
                    <a:bodyPr/>
                    <a:lstStyle/>
                    <a:p>
                      <a:pPr algn="just" hangingPunct="0">
                        <a:lnSpc>
                          <a:spcPct val="130000"/>
                        </a:lnSpc>
                        <a:spcAft>
                          <a:spcPts val="0"/>
                        </a:spcAft>
                      </a:pP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他打开数学练习册</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看到好几个红叉叉</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又想起数学老师说的话</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这道题都讲了这么多遍</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还是错</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你到底怎么回事</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小雨叹了口气说</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数学好难啊</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我不想学习数学</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1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p>
                    <a:p>
                      <a:pPr algn="just" hangingPunct="0">
                        <a:lnSpc>
                          <a:spcPct val="130000"/>
                        </a:lnSpc>
                        <a:spcAft>
                          <a:spcPts val="0"/>
                        </a:spcAft>
                      </a:pPr>
                      <a:endParaRPr lang="en-US" altLang="zh-CN" sz="21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gn="just" hangingPunct="0">
                        <a:lnSpc>
                          <a:spcPct val="130000"/>
                        </a:lnSpc>
                        <a:spcAft>
                          <a:spcPts val="0"/>
                        </a:spcAft>
                      </a:pPr>
                      <a:endParaRPr lang="en-US" altLang="zh-CN" sz="21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7250178"/>
                  </a:ext>
                </a:extLst>
              </a:tr>
              <a:tr h="0">
                <a:tc>
                  <a:txBody>
                    <a:bodyPr/>
                    <a:lstStyle/>
                    <a:p>
                      <a:pPr algn="just" hangingPunct="0">
                        <a:lnSpc>
                          <a:spcPct val="130000"/>
                        </a:lnSpc>
                        <a:spcAft>
                          <a:spcPts val="0"/>
                        </a:spcAft>
                      </a:pP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深夜了</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为了克服一道难题</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他钻研了两个小时</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但没有解决</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而且其他科目都没有复习。</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1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p>
                    <a:p>
                      <a:pPr algn="just" hangingPunct="0">
                        <a:lnSpc>
                          <a:spcPct val="130000"/>
                        </a:lnSpc>
                        <a:spcAft>
                          <a:spcPts val="0"/>
                        </a:spcAft>
                      </a:pP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7845164"/>
                  </a:ext>
                </a:extLst>
              </a:tr>
              <a:tr h="0">
                <a:tc>
                  <a:txBody>
                    <a:bodyPr/>
                    <a:lstStyle/>
                    <a:p>
                      <a:pPr algn="just" hangingPunct="0">
                        <a:lnSpc>
                          <a:spcPct val="130000"/>
                        </a:lnSpc>
                        <a:spcAft>
                          <a:spcPts val="0"/>
                        </a:spcAft>
                      </a:pP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第二天来到班里</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组内同学一起交流解答题目的方法</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小雨认为那是浪费时间</a:t>
                      </a:r>
                      <a:r>
                        <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不愿意参加交流。</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1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p>
                    <a:p>
                      <a:pPr algn="just" hangingPunct="0">
                        <a:lnSpc>
                          <a:spcPct val="130000"/>
                        </a:lnSpc>
                        <a:spcAft>
                          <a:spcPts val="0"/>
                        </a:spcAft>
                      </a:pP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8105695"/>
                  </a:ext>
                </a:extLst>
              </a:tr>
            </a:tbl>
          </a:graphicData>
        </a:graphic>
      </p:graphicFrame>
      <p:sp>
        <p:nvSpPr>
          <p:cNvPr id="5" name="矩形 4"/>
          <p:cNvSpPr/>
          <p:nvPr/>
        </p:nvSpPr>
        <p:spPr>
          <a:xfrm>
            <a:off x="7319342" y="2590064"/>
            <a:ext cx="4392488" cy="997196"/>
          </a:xfrm>
          <a:prstGeom prst="rect">
            <a:avLst/>
          </a:prstGeom>
        </p:spPr>
        <p:txBody>
          <a:bodyPr wrap="square">
            <a:spAutoFit/>
          </a:bodyPr>
          <a:lstStyle/>
          <a:p>
            <a:pPr>
              <a:lnSpc>
                <a:spcPct val="140000"/>
              </a:lnSpc>
            </a:pPr>
            <a:r>
              <a:rPr lang="en-US" altLang="zh-CN" sz="2100" smtClean="0">
                <a:cs typeface="Times New Roman" panose="02020603050405020304" pitchFamily="18" charset="0"/>
              </a:rPr>
              <a:t>    </a:t>
            </a:r>
            <a:r>
              <a:rPr lang="zh-CN" altLang="zh-CN" sz="2100" smtClean="0">
                <a:cs typeface="Times New Roman" panose="02020603050405020304" pitchFamily="18" charset="0"/>
              </a:rPr>
              <a:t>应</a:t>
            </a:r>
            <a:r>
              <a:rPr lang="zh-CN" altLang="zh-CN" sz="2100">
                <a:cs typeface="Times New Roman" panose="02020603050405020304" pitchFamily="18" charset="0"/>
              </a:rPr>
              <a:t>当在坚持中摸索适当的方法，发现并保持对学习数学的兴趣。</a:t>
            </a:r>
            <a:endParaRPr lang="zh-CN" altLang="en-US" sz="2100"/>
          </a:p>
        </p:txBody>
      </p:sp>
      <p:sp>
        <p:nvSpPr>
          <p:cNvPr id="7" name="矩形 6"/>
          <p:cNvSpPr/>
          <p:nvPr/>
        </p:nvSpPr>
        <p:spPr>
          <a:xfrm>
            <a:off x="7319342" y="4077072"/>
            <a:ext cx="4392488" cy="997196"/>
          </a:xfrm>
          <a:prstGeom prst="rect">
            <a:avLst/>
          </a:prstGeom>
        </p:spPr>
        <p:txBody>
          <a:bodyPr wrap="square">
            <a:spAutoFit/>
          </a:bodyPr>
          <a:lstStyle/>
          <a:p>
            <a:pPr>
              <a:lnSpc>
                <a:spcPct val="140000"/>
              </a:lnSpc>
            </a:pPr>
            <a:r>
              <a:rPr lang="en-US" altLang="zh-CN" sz="2100" smtClean="0">
                <a:cs typeface="Times New Roman" panose="02020603050405020304" pitchFamily="18" charset="0"/>
              </a:rPr>
              <a:t>   </a:t>
            </a:r>
            <a:r>
              <a:rPr lang="zh-CN" altLang="zh-CN" sz="2100" smtClean="0">
                <a:cs typeface="Times New Roman" panose="02020603050405020304" pitchFamily="18" charset="0"/>
              </a:rPr>
              <a:t>应</a:t>
            </a:r>
            <a:r>
              <a:rPr lang="zh-CN" altLang="zh-CN" sz="2100">
                <a:cs typeface="Times New Roman" panose="02020603050405020304" pitchFamily="18" charset="0"/>
              </a:rPr>
              <a:t>当合理安排学习时间，掌握科学的学习方法。</a:t>
            </a:r>
            <a:endParaRPr lang="zh-CN" altLang="en-US" sz="2100"/>
          </a:p>
        </p:txBody>
      </p:sp>
      <p:sp>
        <p:nvSpPr>
          <p:cNvPr id="9" name="矩形 8"/>
          <p:cNvSpPr/>
          <p:nvPr/>
        </p:nvSpPr>
        <p:spPr>
          <a:xfrm>
            <a:off x="7103318" y="4882347"/>
            <a:ext cx="4392488" cy="997196"/>
          </a:xfrm>
          <a:prstGeom prst="rect">
            <a:avLst/>
          </a:prstGeom>
        </p:spPr>
        <p:txBody>
          <a:bodyPr wrap="square">
            <a:spAutoFit/>
          </a:bodyPr>
          <a:lstStyle/>
          <a:p>
            <a:pPr algn="just">
              <a:lnSpc>
                <a:spcPct val="140000"/>
              </a:lnSpc>
              <a:spcAft>
                <a:spcPts val="0"/>
              </a:spcAft>
            </a:pPr>
            <a:r>
              <a:rPr lang="en-US" altLang="zh-CN" sz="2100" smtClean="0">
                <a:cs typeface="Times New Roman" panose="02020603050405020304" pitchFamily="18" charset="0"/>
              </a:rPr>
              <a:t>     </a:t>
            </a:r>
            <a:r>
              <a:rPr lang="zh-CN" altLang="zh-CN" sz="2100" smtClean="0">
                <a:cs typeface="Times New Roman" panose="02020603050405020304" pitchFamily="18" charset="0"/>
              </a:rPr>
              <a:t>应</a:t>
            </a:r>
            <a:r>
              <a:rPr lang="zh-CN" altLang="zh-CN" sz="2100">
                <a:cs typeface="Times New Roman" panose="02020603050405020304" pitchFamily="18" charset="0"/>
              </a:rPr>
              <a:t>当积极融入小组讨论交流，善于运用不同的学习方式。</a:t>
            </a:r>
            <a:endParaRPr lang="zh-CN" altLang="zh-CN" sz="2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4556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48239"/>
            <a:ext cx="11485848" cy="57624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）结合所学知识，说一说要做更好的自己，小雨应该怎样努力。（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2708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做更好的自己，就要扬长避短。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做更好的自己，需要主动改正缺点。</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做更好的自己，需要不断激发自己的潜能。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更好的自己，是在和他人共同生活的过程中不断成长的，更是在为他人、为社会带来福祉的过程中实现的。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做更好的自己，要学会接纳与欣赏自己。</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908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少</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年梦想的特点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）天真无邪、美丽可爱。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）与个人的人生目标紧密相连。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）与时代的脉搏紧密相连，与中国梦密不可分。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2.eps" descr="id:2147494085;FounderCES"/>
          <p:cNvPicPr/>
          <p:nvPr/>
        </p:nvPicPr>
        <p:blipFill>
          <a:blip r:embed="rId2"/>
          <a:stretch>
            <a:fillRect/>
          </a:stretch>
        </p:blipFill>
        <p:spPr>
          <a:xfrm>
            <a:off x="553685" y="1896602"/>
            <a:ext cx="1502064" cy="386773"/>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少年梦想的重要性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）编织人生梦想，是青少年时期的重要生命主题。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）梦想能不断激发我们对生命的热情和勇气，让生活更有色彩。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）人类有了梦想，才能不断地进步和发展。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3.eps" descr="id:2147494092;FounderCES"/>
          <p:cNvPicPr/>
          <p:nvPr/>
        </p:nvPicPr>
        <p:blipFill>
          <a:blip r:embed="rId2"/>
          <a:stretch>
            <a:fillRect/>
          </a:stretch>
        </p:blipFill>
        <p:spPr>
          <a:xfrm>
            <a:off x="504460" y="2226613"/>
            <a:ext cx="1517703" cy="390446"/>
          </a:xfrm>
          <a:prstGeom prst="rect">
            <a:avLst/>
          </a:prstGeom>
        </p:spPr>
      </p:pic>
    </p:spTree>
    <p:extLst>
      <p:ext uri="{BB962C8B-B14F-4D97-AF65-F5344CB8AC3E}">
        <p14:creationId xmlns:p14="http://schemas.microsoft.com/office/powerpoint/2010/main" val="2007692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现梦想的做法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）少年有梦，不应止于心动，更要付诸行动。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）努力，是梦想与现实之间的桥梁。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）努力，需要立志。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志向是人生的航标。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青少年要从小学习立志，早立志，立大志，立长志，并且把自己最重要的人生志向同祖国和人民联系在一起。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）努力，需要坚持。要把努力落实在每一天的具体行动中。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）努力，需要方法。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分清轻重缓急，合理规划和管理时间。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劳逸结合，学会科学用脑。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每天进步一点点。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学思并进。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珍视团队合作。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4.eps" descr="id:2147494099;FounderCES"/>
          <p:cNvPicPr/>
          <p:nvPr/>
        </p:nvPicPr>
        <p:blipFill>
          <a:blip r:embed="rId2"/>
          <a:stretch>
            <a:fillRect/>
          </a:stretch>
        </p:blipFill>
        <p:spPr>
          <a:xfrm>
            <a:off x="564816" y="1369826"/>
            <a:ext cx="1379643" cy="355211"/>
          </a:xfrm>
          <a:prstGeom prst="rect">
            <a:avLst/>
          </a:prstGeom>
        </p:spPr>
      </p:pic>
    </p:spTree>
    <p:extLst>
      <p:ext uri="{BB962C8B-B14F-4D97-AF65-F5344CB8AC3E}">
        <p14:creationId xmlns:p14="http://schemas.microsoft.com/office/powerpoint/2010/main" val="32493654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习的重要意义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）对个人生存和生活：学习，不仅让我们能够生存，而且让我们能够拥有更充实的生活。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打开了生命的视窗，让我们面前的世界变得更广阔、更精彩。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拓展了新的通道，让我们体验不同的生活方式。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改变了思维方式和行为，提升我们的能力和智慧。</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带来了更多的选择，让我们变得更加独立和自由。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）对个人成长：学习点亮我们心中的明灯，激发前进的动力。在学习中，我们分享生命经验，获得成长，同时也可以帮助他人，服务社会，为幸福生活奠基。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5.eps" descr="id:2147494106;FounderCES"/>
          <p:cNvPicPr/>
          <p:nvPr/>
        </p:nvPicPr>
        <p:blipFill>
          <a:blip r:embed="rId2"/>
          <a:stretch>
            <a:fillRect/>
          </a:stretch>
        </p:blipFill>
        <p:spPr>
          <a:xfrm>
            <a:off x="548749" y="1418420"/>
            <a:ext cx="1403350" cy="357909"/>
          </a:xfrm>
          <a:prstGeom prst="rect">
            <a:avLst/>
          </a:prstGeom>
        </p:spPr>
      </p:pic>
    </p:spTree>
    <p:extLst>
      <p:ext uri="{BB962C8B-B14F-4D97-AF65-F5344CB8AC3E}">
        <p14:creationId xmlns:p14="http://schemas.microsoft.com/office/powerpoint/2010/main" val="409854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会学习的做法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）需要发现并保持对学习的兴趣。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）需要掌握科学的学习方法，掌握一些基本的学习策略，合理安排学习时间，养成良好的学习习惯，不断提升自己的学习能力；适合自己的方法就是最好的方法。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）要善于运用不同的学习方式。如：自主学习、合作学习、探究学习、独立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K考点6.eps" descr="id:2147494113;FounderCES"/>
          <p:cNvPicPr/>
          <p:nvPr/>
        </p:nvPicPr>
        <p:blipFill>
          <a:blip r:embed="rId2"/>
          <a:stretch>
            <a:fillRect/>
          </a:stretch>
        </p:blipFill>
        <p:spPr>
          <a:xfrm>
            <a:off x="532394" y="1608304"/>
            <a:ext cx="1421279" cy="366054"/>
          </a:xfrm>
          <a:prstGeom prst="rect">
            <a:avLst/>
          </a:prstGeom>
        </p:spPr>
      </p:pic>
    </p:spTree>
    <p:extLst>
      <p:ext uri="{BB962C8B-B14F-4D97-AF65-F5344CB8AC3E}">
        <p14:creationId xmlns:p14="http://schemas.microsoft.com/office/powerpoint/2010/main" val="1420379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名句点拨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活到老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学到老</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指学习没有终点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要树立终身学习的理念。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好之者不如乐之者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的意思是喜爱学习的人不如以学习为乐的人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强调要保持对学习的兴趣。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工欲善其事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必先利其器</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的意思是想要把工作做好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一定要先让工具锋利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强调学习方法的重要性。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学而不思则罔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思而不学则殆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指要实实在在地学习和钻研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要善于思考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否则终将是纸上谈兵。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独学而无友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则孤陋而寡闻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的意思是独自学习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无人切磋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就会学识浅薄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见闻不广。这强调要善于运用不同的学习方式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合作学习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3608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TotalTime>
  <Words>4590</Words>
  <Application>Microsoft Office PowerPoint</Application>
  <PresentationFormat>自定义</PresentationFormat>
  <Paragraphs>198</Paragraphs>
  <Slides>36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36</vt:i4>
      </vt:variant>
    </vt:vector>
  </HeadingPairs>
  <TitlesOfParts>
    <vt:vector size="44"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607</cp:revision>
  <dcterms:created xsi:type="dcterms:W3CDTF">2020-11-06T05:24:00Z</dcterms:created>
  <dcterms:modified xsi:type="dcterms:W3CDTF">2025-11-15T02:04:19Z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